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75" r:id="rId6"/>
    <p:sldId id="256" r:id="rId7"/>
    <p:sldId id="258" r:id="rId8"/>
    <p:sldId id="259" r:id="rId9"/>
    <p:sldId id="262" r:id="rId10"/>
    <p:sldId id="261" r:id="rId11"/>
    <p:sldId id="263" r:id="rId12"/>
    <p:sldId id="265" r:id="rId13"/>
    <p:sldId id="266" r:id="rId14"/>
    <p:sldId id="267" r:id="rId15"/>
    <p:sldId id="27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185917-62F4-40AC-DB68-812C42EE3B04}" name="Piotr Górka" initials="" userId="S::piotr.gorka@zmp.poznan.pl::2f89abc3-f82b-4a41-a389-a1b7e5c8ccf9" providerId="AD"/>
  <p188:author id="{3DF71663-A1E0-58E6-E270-F0776CB11658}" name="Hanna Leki" initials="HL" userId="S::hanna.leki@zmp.poznan.pl::730fc4ce-156e-4273-9ac1-ab5733cb9448" providerId="AD"/>
  <p188:author id="{3CA178C3-0036-21D4-B2A1-2B0EA528714E}" name="Alicja Stachowiak" initials="AS" userId="S::alicja.stachowiak@zmp.poznan.pl::3e54c45a-08b8-4e5b-87af-5312eea9ab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ja Stachowiak" initials="AS" lastIdx="1" clrIdx="0">
    <p:extLst>
      <p:ext uri="{19B8F6BF-5375-455C-9EA6-DF929625EA0E}">
        <p15:presenceInfo xmlns:p15="http://schemas.microsoft.com/office/powerpoint/2012/main" userId="S-1-12-1-1045742682-1314588856-307474311-4222331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ja Stachowiak" userId="3e54c45a-08b8-4e5b-87af-5312eea9abfb" providerId="ADAL" clId="{C412C076-A1BF-47C8-A2A0-4AFB92C27DF2}"/>
    <pc:docChg chg="undo custSel modSld">
      <pc:chgData name="Alicja Stachowiak" userId="3e54c45a-08b8-4e5b-87af-5312eea9abfb" providerId="ADAL" clId="{C412C076-A1BF-47C8-A2A0-4AFB92C27DF2}" dt="2025-08-04T21:21:05.722" v="10" actId="6549"/>
      <pc:docMkLst>
        <pc:docMk/>
      </pc:docMkLst>
      <pc:sldChg chg="modSp">
        <pc:chgData name="Alicja Stachowiak" userId="3e54c45a-08b8-4e5b-87af-5312eea9abfb" providerId="ADAL" clId="{C412C076-A1BF-47C8-A2A0-4AFB92C27DF2}" dt="2025-08-04T21:21:05.722" v="10" actId="6549"/>
        <pc:sldMkLst>
          <pc:docMk/>
          <pc:sldMk cId="2694826799" sldId="258"/>
        </pc:sldMkLst>
        <pc:spChg chg="mod">
          <ac:chgData name="Alicja Stachowiak" userId="3e54c45a-08b8-4e5b-87af-5312eea9abfb" providerId="ADAL" clId="{C412C076-A1BF-47C8-A2A0-4AFB92C27DF2}" dt="2025-08-04T21:21:05.722" v="10" actId="6549"/>
          <ac:spMkLst>
            <pc:docMk/>
            <pc:sldMk cId="2694826799" sldId="258"/>
            <ac:spMk id="2" creationId="{26743681-0149-7B53-6596-1157B1D1E736}"/>
          </ac:spMkLst>
        </pc:spChg>
      </pc:sldChg>
      <pc:sldChg chg="modSp">
        <pc:chgData name="Alicja Stachowiak" userId="3e54c45a-08b8-4e5b-87af-5312eea9abfb" providerId="ADAL" clId="{C412C076-A1BF-47C8-A2A0-4AFB92C27DF2}" dt="2025-07-28T15:02:11.470" v="9" actId="20577"/>
        <pc:sldMkLst>
          <pc:docMk/>
          <pc:sldMk cId="1592398424" sldId="274"/>
        </pc:sldMkLst>
        <pc:spChg chg="mod">
          <ac:chgData name="Alicja Stachowiak" userId="3e54c45a-08b8-4e5b-87af-5312eea9abfb" providerId="ADAL" clId="{C412C076-A1BF-47C8-A2A0-4AFB92C27DF2}" dt="2025-07-28T15:02:11.470" v="9" actId="20577"/>
          <ac:spMkLst>
            <pc:docMk/>
            <pc:sldMk cId="1592398424" sldId="274"/>
            <ac:spMk id="6" creationId="{05C825DB-CBF8-490A-A870-4861A25FF6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900FC-FD49-0BFF-332A-CDD312579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D2B25F-D8B0-BAF8-C216-DBB0638B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69595B-ED11-6E0D-7C3E-C5F39B97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C9EE3F-D511-A3E7-762B-DF1503B3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5067E-D7B3-FB54-C7C6-F7DA7517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4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836D97-DD15-354B-5790-62AB3705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0904F4-F82F-6974-AD24-C43B30328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A7E058-D11F-2BC9-812A-33749AEC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0E4E33-A477-1AAA-2D3B-21D0A69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E9CA34-BEB2-161D-73EF-96051909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80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535D833-5753-CF04-979A-B493982DE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BEB6F8-2C3E-B8B0-B2B3-BACEA670C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5D6574-3E1D-7BF2-7166-B58B0C66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B663F5-E252-1D02-6640-9FE42D03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1FA919-7ED3-13AB-C91A-922BBC59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52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A1411-0C7E-BBA3-7308-77578A05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13251C-800A-2F24-CBB7-3ED91F2A8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E1B802-4795-06D5-87D8-AA0F7DAC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3348B2-BD1E-BA15-6A12-45A1C23A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93E765-8C4A-C196-97D6-E544841C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83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DDCC02-C5FD-74E5-0807-B6942D96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B0A75B-3946-B7B5-7FF1-A8A24C80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26CA7B-86EF-44C1-FFC4-72F2005D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FC24C5-9605-CCDA-1827-61BD12CA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B38761-E1BF-11B6-BC19-AAC2A49E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0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88AE1-5791-09E6-20E9-0146CDC8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E91D38-F5AF-A672-14C0-03F4DABB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C4758E-E86C-4B96-B991-A823F2611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332E04-924B-6815-F4E0-3742BE9B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FF17F3-787E-F32D-21F8-3FD1463B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E085384-6657-25C9-7A62-4D9372D8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34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9E496-F9E8-C4F6-2665-7763D28F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05AAFD-FD5C-A7EE-1030-88203F080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1B9D3F-01A5-3775-9E66-3EB83DAA1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2794EFC-EAFA-82B6-F3A7-C91519433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AC0A25-2B3E-8F7F-8139-68B41DF06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9E6EAC8-8EE0-A9B1-396E-D29B9354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DB4D07-17E8-2305-F285-253BD6C3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F5378CE-097B-3A62-776A-11CAF43F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4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DF413-D29A-F27F-A7DC-53C7DE39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085685-C9DE-BA41-5506-1F7D20DE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6EDBF99-3BDA-401C-DD33-E4D649F1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C5EE6D-D72B-B5CC-CE50-52B6D2F0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4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4F2C5AD-D7C3-807E-4753-1AEC3468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2210F4-CF1A-8DB6-4056-92500FAC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758D1C-A1BF-2F24-8F35-577D5D30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48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967F96-89F8-374F-388B-6C018865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57F296-3A83-8A72-1FC6-2ECFBFD2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D3AA87-E3A2-9B7E-F769-6BF9A2A6F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FD881C-7B3B-0C11-FDA5-AB3D6808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15FF86-6488-06E1-F68B-645E86E0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C4AE1A-50D8-1EDB-4A42-ED6F7D76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73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10C34-B2A8-21ED-C4D9-F2DE8C15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467FC9-E812-9964-87A7-10F6F7D04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EA0035-A957-E5D8-6E2B-023E739DF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FAB634-DD0B-B98D-11C2-E71881D1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C40D4F-7081-84C2-00EA-DA6AEED0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5BDE23-AF49-63B1-0476-59FC1733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04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CF0713-7CA1-CAF8-9D62-A0EE5738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4A83E3-556F-5BFC-8E98-01D4A8557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B2C09B-B97C-0C65-2C21-92E26FC09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FB79-E3E3-4C80-8787-C1B7B30149ED}" type="datetimeFigureOut">
              <a:rPr lang="pl-PL" smtClean="0"/>
              <a:t>04.08.2025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3E14B6-5EA6-A944-7794-18DBB2E1D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4A3D12-A4E6-5D4E-B172-ED64FF382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1354B-6FB5-43E0-9DB2-B678D6021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1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EDDAF1A-23C9-48F8-9074-D938AE4E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Work Sans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Nazwa Miasta</a:t>
            </a:r>
            <a:br>
              <a:rPr lang="pl-PL" dirty="0">
                <a:latin typeface="Work Sans" pitchFamily="2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F7705E1A-0F5D-4D32-A57A-6F584DB2E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58064"/>
            <a:ext cx="6172200" cy="4873625"/>
          </a:xfrm>
        </p:spPr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5C825DB-CBF8-490A-A870-4861A25FF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>
                <a:latin typeface="Work Sans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+ logo miasta</a:t>
            </a:r>
          </a:p>
          <a:p>
            <a:pPr algn="ctr"/>
            <a:endParaRPr lang="pl-PL" dirty="0">
              <a:latin typeface="Work Sans" pitchFamily="2" charset="-18"/>
            </a:endParaRPr>
          </a:p>
          <a:p>
            <a:pPr algn="ctr"/>
            <a:endParaRPr lang="pl-PL" dirty="0">
              <a:latin typeface="Work Sans" pitchFamily="2" charset="-18"/>
            </a:endParaRPr>
          </a:p>
          <a:p>
            <a:pPr algn="ctr"/>
            <a:endParaRPr lang="pl-PL" dirty="0">
              <a:latin typeface="Work Sans" pitchFamily="2" charset="-18"/>
            </a:endParaRPr>
          </a:p>
          <a:p>
            <a:pPr algn="ctr"/>
            <a:endParaRPr lang="pl-PL" dirty="0">
              <a:latin typeface="Work Sans" pitchFamily="2" charset="-18"/>
            </a:endParaRPr>
          </a:p>
          <a:p>
            <a:pPr algn="ctr"/>
            <a:endParaRPr lang="pl-PL" dirty="0">
              <a:latin typeface="Work Sans" pitchFamily="2" charset="-18"/>
            </a:endParaRPr>
          </a:p>
          <a:p>
            <a:pPr algn="ctr"/>
            <a:endParaRPr lang="pl-PL" dirty="0">
              <a:latin typeface="Work Sans" pitchFamily="2" charset="-18"/>
            </a:endParaRPr>
          </a:p>
          <a:p>
            <a:pPr algn="ctr"/>
            <a:endParaRPr lang="pl-PL" dirty="0">
              <a:latin typeface="Work Sans" pitchFamily="2" charset="-18"/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Współpraca bilateralna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Polsko-Szwajcarskiego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Programu Rozwoju Miast</a:t>
            </a:r>
          </a:p>
          <a:p>
            <a:pPr algn="ctr"/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B22DE4C-3954-4415-A0A3-3E7E610790C5}"/>
              </a:ext>
            </a:extLst>
          </p:cNvPr>
          <p:cNvSpPr txBox="1"/>
          <p:nvPr/>
        </p:nvSpPr>
        <p:spPr>
          <a:xfrm>
            <a:off x="6096000" y="2759978"/>
            <a:ext cx="361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Miejsce na fotografię z miasta</a:t>
            </a:r>
          </a:p>
        </p:txBody>
      </p:sp>
    </p:spTree>
    <p:extLst>
      <p:ext uri="{BB962C8B-B14F-4D97-AF65-F5344CB8AC3E}">
        <p14:creationId xmlns:p14="http://schemas.microsoft.com/office/powerpoint/2010/main" val="159239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7C63E-F7AA-AA8E-B6D6-69BA6F3D9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386022-2FB2-399E-F2AA-1AB42F1FFFB5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 pitchFamily="2" charset="-18"/>
                <a:cs typeface="Arial" panose="020B0604020202020204" pitchFamily="34" charset="0"/>
              </a:rPr>
              <a:t>Jakim doświadczeniem możemy się podzielić?</a:t>
            </a:r>
            <a:br>
              <a:rPr lang="pl-PL" sz="4800" dirty="0">
                <a:latin typeface="Work Sans" pitchFamily="2" charset="-18"/>
                <a:cs typeface="Arial" panose="020B0604020202020204" pitchFamily="34" charset="0"/>
              </a:rPr>
            </a:br>
            <a:endParaRPr lang="pl-PL" sz="4800" dirty="0">
              <a:latin typeface="Work Sans" pitchFamily="2" charset="-18"/>
              <a:cs typeface="Arial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47DD1D2B-6265-5265-B940-43DCBB902E50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Zasoby i doświadczenia miasta: </a:t>
            </a:r>
          </a:p>
        </p:txBody>
      </p:sp>
    </p:spTree>
    <p:extLst>
      <p:ext uri="{BB962C8B-B14F-4D97-AF65-F5344CB8AC3E}">
        <p14:creationId xmlns:p14="http://schemas.microsoft.com/office/powerpoint/2010/main" val="95933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0F0A-FBD4-5ABD-33F5-76C3B8A14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7D5D23D-034E-000C-AE0F-CDEE64F84B31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 pitchFamily="2" charset="-18"/>
                <a:cs typeface="Arial"/>
              </a:rPr>
              <a:t>Dane kontaktowe - miasto</a:t>
            </a:r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0199264C-6557-BE7C-AAF2-D352DB34FBCF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Osoba(y) do kontaktu: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Bezpośredni e-mail: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Bezpośredni telefon: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Kompetencje językowe: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Język ………. + poziom znajomości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Język ………. + poziom znajomości </a:t>
            </a:r>
          </a:p>
        </p:txBody>
      </p:sp>
    </p:spTree>
    <p:extLst>
      <p:ext uri="{BB962C8B-B14F-4D97-AF65-F5344CB8AC3E}">
        <p14:creationId xmlns:p14="http://schemas.microsoft.com/office/powerpoint/2010/main" val="206172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610A6-5E40-F89D-2F20-53E98C7C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E4C118A-CA66-BB81-DDF6-3A3061EAF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622AE1F6-90BC-B83B-023E-A065CB2F86E8}"/>
              </a:ext>
            </a:extLst>
          </p:cNvPr>
          <p:cNvSpPr txBox="1">
            <a:spLocks/>
          </p:cNvSpPr>
          <p:nvPr/>
        </p:nvSpPr>
        <p:spPr>
          <a:xfrm>
            <a:off x="750168" y="1250725"/>
            <a:ext cx="5742677" cy="2047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latin typeface="Work Sans" pitchFamily="2" charset="-18"/>
                <a:ea typeface="Open Sans" pitchFamily="2" charset="0"/>
                <a:cs typeface="Open Sans" pitchFamily="2" charset="0"/>
              </a:rPr>
              <a:t>PL: Związek Miast Polskich</a:t>
            </a:r>
          </a:p>
          <a:p>
            <a:pPr marL="0" indent="0">
              <a:buNone/>
            </a:pP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Hanna Leki </a:t>
            </a:r>
            <a:r>
              <a:rPr lang="pl-PL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+48 661 545 141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 </a:t>
            </a:r>
          </a:p>
          <a:p>
            <a:pPr marL="0" indent="0">
              <a:buNone/>
            </a:pP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Katarzyna Paczyńska </a:t>
            </a:r>
            <a:r>
              <a:rPr lang="pl-PL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+48 605 552 471</a:t>
            </a:r>
          </a:p>
          <a:p>
            <a:pPr marL="0" indent="0">
              <a:buNone/>
            </a:pP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Alicja Stachowiak </a:t>
            </a:r>
            <a:r>
              <a:rPr lang="pl-PL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+48 663 232 232 </a:t>
            </a:r>
          </a:p>
          <a:p>
            <a:pPr marL="0" indent="0">
              <a:buNone/>
            </a:pPr>
            <a:r>
              <a:rPr lang="pl-PL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zagranica@zmp.poznan.pl</a:t>
            </a:r>
          </a:p>
        </p:txBody>
      </p:sp>
      <p:sp>
        <p:nvSpPr>
          <p:cNvPr id="4" name="Symbol zastępczy tekstu 4">
            <a:extLst>
              <a:ext uri="{FF2B5EF4-FFF2-40B4-BE49-F238E27FC236}">
                <a16:creationId xmlns:a16="http://schemas.microsoft.com/office/drawing/2014/main" id="{FACCC497-89AB-3D2B-9111-04064D0EB8E9}"/>
              </a:ext>
            </a:extLst>
          </p:cNvPr>
          <p:cNvSpPr txBox="1">
            <a:spLocks/>
          </p:cNvSpPr>
          <p:nvPr/>
        </p:nvSpPr>
        <p:spPr>
          <a:xfrm>
            <a:off x="750167" y="3778339"/>
            <a:ext cx="7755506" cy="25779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latin typeface="Work Sans"/>
                <a:ea typeface="Open Sans"/>
                <a:cs typeface="Open Sans"/>
              </a:rPr>
              <a:t>CH: ENCO </a:t>
            </a:r>
            <a:r>
              <a:rPr lang="pl-PL" sz="2400" b="1" dirty="0" err="1">
                <a:latin typeface="Work Sans"/>
                <a:ea typeface="Open Sans"/>
                <a:cs typeface="Open Sans"/>
              </a:rPr>
              <a:t>Urbaplan</a:t>
            </a:r>
            <a:endParaRPr lang="en-US" sz="2400" b="1" dirty="0" err="1">
              <a:latin typeface="Work Sans" pitchFamily="2" charset="-18"/>
              <a:ea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r>
              <a:rPr lang="pl-PL" sz="1800" dirty="0">
                <a:latin typeface="Open Sans"/>
                <a:ea typeface="Open Sans"/>
                <a:cs typeface="Open Sans"/>
              </a:rPr>
              <a:t>Maren </a:t>
            </a:r>
            <a:r>
              <a:rPr lang="pl-PL" sz="1800" dirty="0" err="1">
                <a:latin typeface="Open Sans"/>
                <a:ea typeface="Open Sans"/>
                <a:cs typeface="Open Sans"/>
              </a:rPr>
              <a:t>Kornmann</a:t>
            </a:r>
            <a:r>
              <a:rPr lang="pl-PL" sz="1800" dirty="0">
                <a:latin typeface="Open Sans"/>
                <a:ea typeface="Open Sans"/>
                <a:cs typeface="Open Sans"/>
              </a:rPr>
              <a:t> </a:t>
            </a:r>
            <a:r>
              <a:rPr lang="pl-PL" sz="1800" dirty="0" err="1">
                <a:latin typeface="Open Sans"/>
                <a:ea typeface="Open Sans"/>
                <a:cs typeface="Open Sans"/>
              </a:rPr>
              <a:t>tel</a:t>
            </a:r>
            <a:r>
              <a:rPr lang="pl-PL" sz="1800" dirty="0">
                <a:latin typeface="Open Sans"/>
                <a:ea typeface="Open Sans"/>
                <a:cs typeface="Open Sans"/>
              </a:rPr>
              <a:t>: +41 774 379 157; </a:t>
            </a:r>
          </a:p>
          <a:p>
            <a:pPr marL="0" indent="0">
              <a:buNone/>
            </a:pPr>
            <a:r>
              <a:rPr lang="pl-PL" sz="1800" dirty="0">
                <a:latin typeface="Open Sans"/>
                <a:ea typeface="Open Sans"/>
                <a:cs typeface="Open Sans"/>
              </a:rPr>
              <a:t>maren.kornmann@enco-ag.ch</a:t>
            </a:r>
            <a:endParaRPr lang="en-US" sz="18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sz="1800" dirty="0">
                <a:latin typeface="Open Sans"/>
                <a:ea typeface="Open Sans"/>
                <a:cs typeface="Open Sans"/>
              </a:rPr>
              <a:t>Nina </a:t>
            </a:r>
            <a:r>
              <a:rPr lang="pl-PL" sz="1800" dirty="0" err="1">
                <a:latin typeface="Open Sans"/>
                <a:ea typeface="Open Sans"/>
                <a:cs typeface="Open Sans"/>
              </a:rPr>
              <a:t>Dausch</a:t>
            </a:r>
            <a:r>
              <a:rPr lang="pl-PL" sz="1800" dirty="0">
                <a:latin typeface="Open Sans"/>
                <a:ea typeface="Open Sans"/>
                <a:cs typeface="Open Sans"/>
              </a:rPr>
              <a:t> </a:t>
            </a:r>
            <a:r>
              <a:rPr lang="pl-PL" sz="1800" dirty="0" err="1">
                <a:latin typeface="Open Sans"/>
                <a:ea typeface="Open Sans"/>
                <a:cs typeface="Open Sans"/>
              </a:rPr>
              <a:t>tel</a:t>
            </a:r>
            <a:r>
              <a:rPr lang="pl-PL" sz="1800" dirty="0">
                <a:latin typeface="Open Sans"/>
                <a:ea typeface="Open Sans"/>
                <a:cs typeface="Open Sans"/>
              </a:rPr>
              <a:t>: +41 799 390 645; </a:t>
            </a:r>
          </a:p>
          <a:p>
            <a:pPr marL="0" indent="0">
              <a:buNone/>
            </a:pPr>
            <a:r>
              <a:rPr lang="pl-PL" sz="1800" dirty="0">
                <a:latin typeface="Open Sans"/>
                <a:ea typeface="Open Sans"/>
                <a:cs typeface="Open Sans"/>
              </a:rPr>
              <a:t>nina.dausch@enco-ag.ch</a:t>
            </a:r>
          </a:p>
          <a:p>
            <a:pPr marL="0" indent="0">
              <a:buNone/>
            </a:pPr>
            <a:r>
              <a:rPr lang="pl-PL" sz="1800" dirty="0">
                <a:latin typeface="Open Sans"/>
                <a:ea typeface="Open Sans"/>
                <a:cs typeface="Open Sans"/>
              </a:rPr>
              <a:t>Franka Kling </a:t>
            </a:r>
            <a:r>
              <a:rPr lang="pl-PL" sz="1800" dirty="0" err="1">
                <a:latin typeface="Open Sans"/>
                <a:ea typeface="Open Sans"/>
                <a:cs typeface="Open Sans"/>
              </a:rPr>
              <a:t>tel</a:t>
            </a:r>
            <a:r>
              <a:rPr lang="pl-PL" sz="1800">
                <a:latin typeface="Open Sans"/>
                <a:ea typeface="Open Sans"/>
                <a:cs typeface="Open Sans"/>
              </a:rPr>
              <a:t>: +41 588 170 000; </a:t>
            </a:r>
          </a:p>
          <a:p>
            <a:pPr marL="0" indent="0">
              <a:buNone/>
            </a:pPr>
            <a:r>
              <a:rPr lang="pl-PL" sz="1800" dirty="0">
                <a:latin typeface="Open Sans"/>
                <a:ea typeface="Open Sans"/>
                <a:cs typeface="Open Sans"/>
              </a:rPr>
              <a:t>f.kling@urbaplan.ch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05F693C-F08D-56D4-6FEC-47FE8AA49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1" r="25274"/>
          <a:stretch>
            <a:fillRect/>
          </a:stretch>
        </p:blipFill>
        <p:spPr>
          <a:xfrm>
            <a:off x="5681917" y="561661"/>
            <a:ext cx="2950756" cy="225684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42EACA9-8473-6BE0-C68D-DD34CDA5C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2" r="42170"/>
          <a:stretch>
            <a:fillRect/>
          </a:stretch>
        </p:blipFill>
        <p:spPr>
          <a:xfrm>
            <a:off x="5994372" y="3298421"/>
            <a:ext cx="2325845" cy="18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31448-60CA-9BA1-A7B5-A82ED56E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27D60E7-62AA-0412-CD23-A80A6AFF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AE4BFBEE-680A-0C7E-A33D-CAD74756ACCA}"/>
              </a:ext>
            </a:extLst>
          </p:cNvPr>
          <p:cNvSpPr txBox="1">
            <a:spLocks/>
          </p:cNvSpPr>
          <p:nvPr/>
        </p:nvSpPr>
        <p:spPr>
          <a:xfrm>
            <a:off x="598736" y="1026814"/>
            <a:ext cx="7739505" cy="4630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21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defRPr/>
            </a:pP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Głównym celem Szwajcarsko-Polskiego Programu Współpracy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jest zmniejszanie różnic społeczno-gospodarczych w Unii Europejskiej i w Polsce dzięki dalszemu wzmacnianiu współpracy dwustronnej pomiędzy Szwajcarią a Polską. Celem Programu jest podniesienie jakości życia mieszkańców średnich miast w Polsce, a poprzez to, zmniejszenie różnic społeczno-gospodarczych w kraju. </a:t>
            </a:r>
          </a:p>
          <a:p>
            <a:pPr algn="just">
              <a:lnSpc>
                <a:spcPct val="100000"/>
              </a:lnSpc>
              <a:defRPr/>
            </a:pP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Całkowity budżet Programu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wynosi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ponad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375 mln CHF, w tym 320 mln CHF wsparcia  szwajcarskiego oraz wkład krajowy. Dwa główne filary Programu: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Polsko-Szwajcarski Program Rozwoju Miast – 328 mln franków szwajcarskich (278 mln wkładu Szwajcarii i 49 mln wkładu Polski),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Program Badania Naukowe i Innowacje – 41 mln franków szwajcarskich (35 mln wkładu Szwajcarii i 6 mln wkładu Polski),</a:t>
            </a:r>
          </a:p>
          <a:p>
            <a:pPr algn="just">
              <a:lnSpc>
                <a:spcPct val="100000"/>
              </a:lnSpc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Polsko-Szwajcarskiego Programu Rozwoju Miast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zostaną sfinansowane projekty wspierające zrównoważony rozwój ukierunkowany na gospodarkę, środowisko i społeczeństwo oraz wzmacniające zarządzanie strategiczne w miastach. Przewidziano też wymianę dobrych praktyk z partnerami szwajcarskimi.</a:t>
            </a:r>
          </a:p>
          <a:p>
            <a:pPr algn="just">
              <a:lnSpc>
                <a:spcPct val="100000"/>
              </a:lnSpc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Środki przeznaczone na współpracę bilateralną dla jednostkowego projektu: 150.000 CHF</a:t>
            </a:r>
          </a:p>
          <a:p>
            <a:pPr algn="just">
              <a:lnSpc>
                <a:spcPct val="100000"/>
              </a:lnSpc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Instytucje zaangażowane w projekt w Szwajcarii i Polsce:</a:t>
            </a:r>
          </a:p>
          <a:p>
            <a:pPr algn="just">
              <a:lnSpc>
                <a:spcPct val="100000"/>
              </a:lnSpc>
              <a:defRPr/>
            </a:pPr>
            <a:endParaRPr lang="pl-PL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CCBA653-4B3C-9986-C09A-27907730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5"/>
          <a:stretch>
            <a:fillRect/>
          </a:stretch>
        </p:blipFill>
        <p:spPr>
          <a:xfrm>
            <a:off x="3457346" y="5639257"/>
            <a:ext cx="4104742" cy="92658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2B08C0C-34E3-F4E9-056B-146627040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" b="1330"/>
          <a:stretch/>
        </p:blipFill>
        <p:spPr>
          <a:xfrm>
            <a:off x="932242" y="5639257"/>
            <a:ext cx="2191598" cy="10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C847704-7BCF-5EB3-D33F-A380336F0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49" y="0"/>
            <a:ext cx="6858000" cy="68580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3C92C79D-C47D-952E-0675-F25F90111228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Nazwa miasta</a:t>
            </a:r>
            <a:br>
              <a:rPr lang="pl-PL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7EC3ED4-CF40-0228-1804-6DE47BA35563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mieszkańców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Powierzchnia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Lokalizacja (województwo, połączenia komunikacyjne, odległość od Warszawy: w km i czasie dojazdu)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Rola miasta w regionie (np. funkcja </a:t>
            </a:r>
            <a:r>
              <a:rPr lang="pl-P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subregionalna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Miasta partnerskie 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9B4EEC7B-95D1-06AB-8DC1-8BA480728689}"/>
              </a:ext>
            </a:extLst>
          </p:cNvPr>
          <p:cNvSpPr/>
          <p:nvPr/>
        </p:nvSpPr>
        <p:spPr>
          <a:xfrm>
            <a:off x="8513686" y="2425953"/>
            <a:ext cx="189360" cy="18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31E80F9-F980-10E1-2ECD-C84FE8F159B6}"/>
              </a:ext>
            </a:extLst>
          </p:cNvPr>
          <p:cNvSpPr txBox="1"/>
          <p:nvPr/>
        </p:nvSpPr>
        <p:spPr>
          <a:xfrm>
            <a:off x="8767119" y="2321187"/>
            <a:ext cx="248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Nazwa miasta</a:t>
            </a:r>
          </a:p>
        </p:txBody>
      </p:sp>
    </p:spTree>
    <p:extLst>
      <p:ext uri="{BB962C8B-B14F-4D97-AF65-F5344CB8AC3E}">
        <p14:creationId xmlns:p14="http://schemas.microsoft.com/office/powerpoint/2010/main" val="174644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EE064-A21C-F3DD-F683-3AFF6E163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502183D-6000-48C0-AC93-30BE3C8DA8AE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 pitchFamily="2" charset="-18"/>
                <a:cs typeface="Arial" panose="020B0604020202020204" pitchFamily="34" charset="0"/>
              </a:rPr>
              <a:t>Tożsamość i potencjał</a:t>
            </a:r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26743681-0149-7B53-6596-1157B1D1E736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Kluczowe sektory gospodarki i lokalne specjalizacje, 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Edukacja ponadpodstawowa – kierunki rozwoju zawodowego </a:t>
            </a:r>
          </a:p>
        </p:txBody>
      </p:sp>
    </p:spTree>
    <p:extLst>
      <p:ext uri="{BB962C8B-B14F-4D97-AF65-F5344CB8AC3E}">
        <p14:creationId xmlns:p14="http://schemas.microsoft.com/office/powerpoint/2010/main" val="269482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7B7C2-CB98-9D9E-1CB4-0B7D123A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C20289-A42C-ADC3-18DB-CF8DFEF96C45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 err="1">
                <a:latin typeface="Work Sans" pitchFamily="2" charset="-18"/>
                <a:cs typeface="Arial" panose="020B0604020202020204" pitchFamily="34" charset="0"/>
              </a:rPr>
              <a:t>Genius</a:t>
            </a:r>
            <a:r>
              <a:rPr lang="pl-PL" sz="4800" dirty="0">
                <a:latin typeface="Work Sans" pitchFamily="2" charset="-18"/>
                <a:cs typeface="Arial" panose="020B0604020202020204" pitchFamily="34" charset="0"/>
              </a:rPr>
              <a:t> </a:t>
            </a:r>
            <a:r>
              <a:rPr lang="pl-PL" sz="4800" dirty="0" err="1">
                <a:latin typeface="Work Sans" pitchFamily="2" charset="-18"/>
                <a:cs typeface="Arial" panose="020B0604020202020204" pitchFamily="34" charset="0"/>
              </a:rPr>
              <a:t>loci</a:t>
            </a:r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3F04E795-AEE2-1A24-103B-B6A0F01E72CE}"/>
              </a:ext>
            </a:extLst>
          </p:cNvPr>
          <p:cNvSpPr txBox="1">
            <a:spLocks/>
          </p:cNvSpPr>
          <p:nvPr/>
        </p:nvSpPr>
        <p:spPr>
          <a:xfrm>
            <a:off x="1055688" y="2468789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Charakterystyka miasta</a:t>
            </a:r>
          </a:p>
        </p:txBody>
      </p:sp>
    </p:spTree>
    <p:extLst>
      <p:ext uri="{BB962C8B-B14F-4D97-AF65-F5344CB8AC3E}">
        <p14:creationId xmlns:p14="http://schemas.microsoft.com/office/powerpoint/2010/main" val="373132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A6557-4A56-DE32-C537-653DB1BD6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AA81CDD-EAF4-FD48-56AA-1C9B70B762A9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/>
                <a:cs typeface="Arial"/>
              </a:rPr>
              <a:t>Nasz projekt w PSPRM</a:t>
            </a:r>
            <a:br>
              <a:rPr lang="pl-PL" sz="4800" dirty="0">
                <a:latin typeface="Work Sans" pitchFamily="2" charset="-18"/>
                <a:cs typeface="Arial" panose="020B0604020202020204" pitchFamily="34" charset="0"/>
              </a:rPr>
            </a:br>
            <a:endParaRPr lang="pl-PL" sz="4800" dirty="0">
              <a:latin typeface="Work Sans" pitchFamily="2" charset="-18"/>
              <a:cs typeface="Arial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678E8159-1892-E7F6-A5D0-A0961377616A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Tytuł projektu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Najważniejsze działania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Kluczowe rezultaty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Całkowity budżet projektu</a:t>
            </a:r>
          </a:p>
        </p:txBody>
      </p:sp>
    </p:spTree>
    <p:extLst>
      <p:ext uri="{BB962C8B-B14F-4D97-AF65-F5344CB8AC3E}">
        <p14:creationId xmlns:p14="http://schemas.microsoft.com/office/powerpoint/2010/main" val="268702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0BF28-4CCF-F435-9C7A-215A2F64B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0D2B939-FC10-5E45-BF5A-97006679DA78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 pitchFamily="2" charset="-18"/>
                <a:cs typeface="Arial"/>
              </a:rPr>
              <a:t>Współpraca bilateralna</a:t>
            </a:r>
            <a:br>
              <a:rPr lang="pl-PL" sz="4800" dirty="0">
                <a:latin typeface="Work Sans" pitchFamily="2" charset="-18"/>
                <a:cs typeface="Arial"/>
              </a:rPr>
            </a:br>
            <a:r>
              <a:rPr lang="pl-PL" sz="4800" dirty="0">
                <a:latin typeface="Work Sans" pitchFamily="2" charset="-18"/>
                <a:cs typeface="Arial"/>
              </a:rPr>
              <a:t>w PSPRM</a:t>
            </a:r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790826B3-17E0-5A28-51EB-806FB5A2CB28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Nasza motywacja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Cel, który chcemy osiągnąć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Nasze doświadczenie i atuty jako partnera </a:t>
            </a:r>
          </a:p>
        </p:txBody>
      </p:sp>
    </p:spTree>
    <p:extLst>
      <p:ext uri="{BB962C8B-B14F-4D97-AF65-F5344CB8AC3E}">
        <p14:creationId xmlns:p14="http://schemas.microsoft.com/office/powerpoint/2010/main" val="350839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4BA93-FD23-5217-1C59-9152F4B0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424FEAE-F034-2A19-9E51-7EE4F203A363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 pitchFamily="2" charset="-18"/>
                <a:cs typeface="Arial"/>
              </a:rPr>
              <a:t>Obszary i formy współpracy</a:t>
            </a:r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DE768474-46CD-A9FF-C96C-91A3AE2BFDB6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: </a:t>
            </a: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Formy wsparcia/współpracy: </a:t>
            </a:r>
          </a:p>
        </p:txBody>
      </p:sp>
    </p:spTree>
    <p:extLst>
      <p:ext uri="{BB962C8B-B14F-4D97-AF65-F5344CB8AC3E}">
        <p14:creationId xmlns:p14="http://schemas.microsoft.com/office/powerpoint/2010/main" val="92110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6CC20-0C28-E644-3DF9-8DCDFA1B1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2B52CC-3B4A-46C3-85A3-66B4CAA9B9B3}"/>
              </a:ext>
            </a:extLst>
          </p:cNvPr>
          <p:cNvSpPr txBox="1">
            <a:spLocks/>
          </p:cNvSpPr>
          <p:nvPr/>
        </p:nvSpPr>
        <p:spPr>
          <a:xfrm>
            <a:off x="1055688" y="1279922"/>
            <a:ext cx="6480175" cy="142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dirty="0">
                <a:latin typeface="Work Sans" pitchFamily="2" charset="-18"/>
                <a:cs typeface="Arial"/>
              </a:rPr>
              <a:t>Od czego możemy zacząć?</a:t>
            </a:r>
            <a:endParaRPr lang="en-US" dirty="0">
              <a:latin typeface="Work Sans" pitchFamily="2" charset="-18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63D820F4-6411-590B-E09E-253FFF8ADD71}"/>
              </a:ext>
            </a:extLst>
          </p:cNvPr>
          <p:cNvSpPr txBox="1">
            <a:spLocks/>
          </p:cNvSpPr>
          <p:nvPr/>
        </p:nvSpPr>
        <p:spPr>
          <a:xfrm>
            <a:off x="1055688" y="2708275"/>
            <a:ext cx="5742677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Propozycja pierwszych kroków:</a:t>
            </a:r>
          </a:p>
        </p:txBody>
      </p:sp>
    </p:spTree>
    <p:extLst>
      <p:ext uri="{BB962C8B-B14F-4D97-AF65-F5344CB8AC3E}">
        <p14:creationId xmlns:p14="http://schemas.microsoft.com/office/powerpoint/2010/main" val="2760790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f56ef5-6787-4b86-bca9-6cf4d302e5b6" xsi:nil="true"/>
    <lcf76f155ced4ddcb4097134ff3c332f xmlns="08e88123-bb8c-454e-bbd3-43fea5372d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17321C74F55945A33C17D89A2A5CFF" ma:contentTypeVersion="15" ma:contentTypeDescription="Utwórz nowy dokument." ma:contentTypeScope="" ma:versionID="abbe74b2af5783cea7be34f4ce1d0a30">
  <xsd:schema xmlns:xsd="http://www.w3.org/2001/XMLSchema" xmlns:xs="http://www.w3.org/2001/XMLSchema" xmlns:p="http://schemas.microsoft.com/office/2006/metadata/properties" xmlns:ns2="60f56ef5-6787-4b86-bca9-6cf4d302e5b6" xmlns:ns3="08e88123-bb8c-454e-bbd3-43fea5372de0" targetNamespace="http://schemas.microsoft.com/office/2006/metadata/properties" ma:root="true" ma:fieldsID="383ebc0e9f8bbb39b4f39e73f7b1e4a1" ns2:_="" ns3:_="">
    <xsd:import namespace="60f56ef5-6787-4b86-bca9-6cf4d302e5b6"/>
    <xsd:import namespace="08e88123-bb8c-454e-bbd3-43fea5372d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56ef5-6787-4b86-bca9-6cf4d302e5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7cca1fe-e50d-475f-8065-00e7ea4ae889}" ma:internalName="TaxCatchAll" ma:showField="CatchAllData" ma:web="60f56ef5-6787-4b86-bca9-6cf4d302e5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88123-bb8c-454e-bbd3-43fea5372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i obrazów" ma:readOnly="false" ma:fieldId="{5cf76f15-5ced-4ddc-b409-7134ff3c332f}" ma:taxonomyMulti="true" ma:sspId="c75c27e3-948d-411c-9739-2292ede3f0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EEBFB-B7AC-45AE-9D85-DC2A8139D786}">
  <ds:schemaRefs>
    <ds:schemaRef ds:uri="http://schemas.microsoft.com/office/2006/metadata/properties"/>
    <ds:schemaRef ds:uri="http://www.w3.org/XML/1998/namespace"/>
    <ds:schemaRef ds:uri="http://purl.org/dc/elements/1.1/"/>
    <ds:schemaRef ds:uri="08e88123-bb8c-454e-bbd3-43fea5372de0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0f56ef5-6787-4b86-bca9-6cf4d302e5b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67E860-E5DF-4A04-BF73-639EE50C4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6CFDB-6ABB-487F-9F9B-8A1A56D50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56ef5-6787-4b86-bca9-6cf4d302e5b6"/>
    <ds:schemaRef ds:uri="08e88123-bb8c-454e-bbd3-43fea5372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438</Words>
  <Application>Microsoft Office PowerPoint</Application>
  <PresentationFormat>Panoramiczny</PresentationFormat>
  <Paragraphs>69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Work Sans</vt:lpstr>
      <vt:lpstr>Motyw pakietu Office</vt:lpstr>
      <vt:lpstr>Nazwa Miasta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Nazwa Miasta</dc:title>
  <dc:creator>Piotr Górka</dc:creator>
  <cp:lastModifiedBy>Alicja Stachowiak</cp:lastModifiedBy>
  <cp:revision>36</cp:revision>
  <dcterms:created xsi:type="dcterms:W3CDTF">2025-06-23T07:56:32Z</dcterms:created>
  <dcterms:modified xsi:type="dcterms:W3CDTF">2025-08-04T21:21:38Z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0x0101005D17321C74F55945A33C17D89A2A5CFF</vt:lpwstr>
  </property>
  <property fmtid="{D5CDD505-2E9C-101B-9397-08002B2CF9AE}" pid="3" name="MediaServiceImageTags">
    <vt:lpwstr/>
  </property>
</Properties>
</file>